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0"/>
  </p:notesMasterIdLst>
  <p:handoutMasterIdLst>
    <p:handoutMasterId r:id="rId31"/>
  </p:handoutMasterIdLst>
  <p:sldIdLst>
    <p:sldId id="402" r:id="rId3"/>
    <p:sldId id="403" r:id="rId4"/>
    <p:sldId id="467" r:id="rId5"/>
    <p:sldId id="468" r:id="rId6"/>
    <p:sldId id="443" r:id="rId7"/>
    <p:sldId id="448" r:id="rId8"/>
    <p:sldId id="469" r:id="rId9"/>
    <p:sldId id="465" r:id="rId10"/>
    <p:sldId id="449" r:id="rId11"/>
    <p:sldId id="450" r:id="rId12"/>
    <p:sldId id="408" r:id="rId13"/>
    <p:sldId id="470" r:id="rId14"/>
    <p:sldId id="471" r:id="rId15"/>
    <p:sldId id="472" r:id="rId16"/>
    <p:sldId id="473" r:id="rId17"/>
    <p:sldId id="457" r:id="rId18"/>
    <p:sldId id="458" r:id="rId19"/>
    <p:sldId id="474" r:id="rId20"/>
    <p:sldId id="460" r:id="rId21"/>
    <p:sldId id="412" r:id="rId22"/>
    <p:sldId id="413" r:id="rId23"/>
    <p:sldId id="439" r:id="rId24"/>
    <p:sldId id="463" r:id="rId25"/>
    <p:sldId id="464" r:id="rId26"/>
    <p:sldId id="475" r:id="rId27"/>
    <p:sldId id="400" r:id="rId28"/>
    <p:sldId id="399" r:id="rId2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03"/>
            <p14:sldId id="467"/>
            <p14:sldId id="468"/>
            <p14:sldId id="443"/>
          </p14:sldIdLst>
        </p14:section>
        <p14:section name="Course Details" id="{8D645781-968B-4BDA-8519-3394884E11BA}">
          <p14:sldIdLst>
            <p14:sldId id="448"/>
            <p14:sldId id="469"/>
            <p14:sldId id="465"/>
            <p14:sldId id="449"/>
            <p14:sldId id="450"/>
          </p14:sldIdLst>
        </p14:section>
        <p14:section name="Trainers" id="{49EB9BED-3D2B-42CE-82C1-119E8364C41F}">
          <p14:sldIdLst>
            <p14:sldId id="408"/>
            <p14:sldId id="470"/>
          </p14:sldIdLst>
        </p14:section>
        <p14:section name="More Details" id="{26172899-1A84-4F24-9426-1E79B8469A9C}">
          <p14:sldIdLst>
            <p14:sldId id="471"/>
            <p14:sldId id="472"/>
            <p14:sldId id="473"/>
          </p14:sldIdLst>
        </p14:section>
        <p14:section name="Evaluation and Exams" id="{D1F5D419-28A6-4122-BA6E-0EDF48DB2954}">
          <p14:sldIdLst>
            <p14:sldId id="457"/>
            <p14:sldId id="458"/>
            <p14:sldId id="474"/>
            <p14:sldId id="460"/>
          </p14:sldIdLst>
        </p14:section>
        <p14:section name="Resources" id="{96CC1CDB-84AB-4B8B-A303-887466D1B82B}">
          <p14:sldIdLst>
            <p14:sldId id="412"/>
            <p14:sldId id="413"/>
            <p14:sldId id="439"/>
            <p14:sldId id="463"/>
          </p14:sldIdLst>
        </p14:section>
        <p14:section name="Conclusion" id="{10E03AB1-9AA8-4E86-9A64-D741901E50A2}">
          <p14:sldIdLst>
            <p14:sldId id="464"/>
            <p14:sldId id="475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533" autoAdjust="0"/>
  </p:normalViewPr>
  <p:slideViewPr>
    <p:cSldViewPr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74985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25819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96616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99418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7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77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13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724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105104" y="973900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532234" y="2513233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4148066" y="2083657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951476" y="1556593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826684" y="2358552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865601" y="1968054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6228195" y="4242981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796155" y="5030876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719975" y="5267108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4086252" y="4778904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970550" y="5614702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835033" y="3905106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507489" y="531580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5242941" y="551891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558897" y="484363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418879" y="524990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389325" y="248116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616653" y="149108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926026" y="261656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423905" y="1263054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357616" y="49230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3177255" y="1174443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538020" y="581978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3188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slide" Target="slide11.xml"/><Relationship Id="rId12" Type="http://schemas.openxmlformats.org/officeDocument/2006/relationships/slide" Target="slide2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slide" Target="slide6.xml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facebook.com/groups/SoftUniCsharpWebMay2018/" TargetMode="External"/><Relationship Id="rId3" Type="http://schemas.openxmlformats.org/officeDocument/2006/relationships/hyperlink" Target="https://softuni.bg/courses/asp-net-mvc" TargetMode="External"/><Relationship Id="rId7" Type="http://schemas.openxmlformats.org/officeDocument/2006/relationships/hyperlink" Target="https://softuni.bg/forum/categories/31/csharp-mvc-frameworks-asp-ne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en-us/downloads/download-visual-studio-vs.asp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hyperlink" Target="https://www.microsoft.com/en-us/sql-server/sql-server-editions-expres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hyperlink" Target="https://softuni.bg/courses/csharp-web-development-basics" TargetMode="External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6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27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24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26300" y="540596"/>
            <a:ext cx="9739099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C# MVC Frameworks – ASP.NET Core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431501" y="1994225"/>
            <a:ext cx="4233898" cy="75887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7345" y="3833999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389067" y="3354301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C# MVC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Frameworks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78D69D-772B-4E4D-9FF3-E5F8D86C9A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917" y="3657600"/>
            <a:ext cx="5060482" cy="257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rmAutofit/>
          </a:bodyPr>
          <a:lstStyle/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Architecture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I </a:t>
            </a:r>
            <a:r>
              <a:rPr lang="en-US" sz="2400" dirty="0" smtClean="0"/>
              <a:t>– areas</a:t>
            </a:r>
            <a:r>
              <a:rPr lang="en-US" sz="2400" dirty="0"/>
              <a:t>, </a:t>
            </a:r>
            <a:r>
              <a:rPr lang="en-US" sz="2400" dirty="0" smtClean="0"/>
              <a:t>service layer, model binders, </a:t>
            </a:r>
            <a:r>
              <a:rPr lang="en-US" sz="2400" dirty="0" err="1"/>
              <a:t>IoC</a:t>
            </a:r>
            <a:r>
              <a:rPr lang="en-US" sz="2400" dirty="0"/>
              <a:t> &amp; </a:t>
            </a:r>
            <a:r>
              <a:rPr lang="en-US" sz="2400" dirty="0" smtClean="0"/>
              <a:t>auto-mapping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Architecture II </a:t>
            </a:r>
            <a:r>
              <a:rPr lang="en-US" sz="2400" noProof="1"/>
              <a:t>– </a:t>
            </a:r>
            <a:r>
              <a:rPr lang="en-US" sz="2400" noProof="1" smtClean="0"/>
              <a:t>Session, security, cache</a:t>
            </a:r>
            <a:r>
              <a:rPr lang="en-US" sz="2400" noProof="1"/>
              <a:t>, </a:t>
            </a:r>
            <a:r>
              <a:rPr lang="en-US" sz="2400" noProof="1" smtClean="0"/>
              <a:t>localization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Unit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Testing </a:t>
            </a:r>
            <a:r>
              <a:rPr lang="en-US" sz="2400" noProof="1"/>
              <a:t>– Unit tests, </a:t>
            </a:r>
            <a:r>
              <a:rPr lang="en-US" sz="2400" noProof="1" smtClean="0"/>
              <a:t>mocking / fakes, functional tests, Razor pages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ASP.NET Pipeline </a:t>
            </a:r>
            <a:r>
              <a:rPr lang="en-US" sz="2400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400" noProof="1"/>
              <a:t>Request method pipe </a:t>
            </a:r>
            <a:r>
              <a:rPr lang="en-US" sz="2400" noProof="1" smtClean="0"/>
              <a:t>override, ASP.NET application lifecycle</a:t>
            </a:r>
            <a:endParaRPr lang="en-US" sz="24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Web API </a:t>
            </a:r>
            <a:r>
              <a:rPr lang="en-US" sz="2400" dirty="0"/>
              <a:t>– REST Standard, </a:t>
            </a:r>
            <a:r>
              <a:rPr lang="en-US" sz="2400" dirty="0" smtClean="0"/>
              <a:t>developing / consuming services</a:t>
            </a:r>
            <a:r>
              <a:rPr lang="en-US" sz="2400" dirty="0"/>
              <a:t>, </a:t>
            </a:r>
            <a:r>
              <a:rPr lang="en-US" sz="2400" dirty="0" smtClean="0"/>
              <a:t>CORS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SignalR</a:t>
            </a:r>
            <a:r>
              <a:rPr lang="en-US" sz="2400" noProof="1" smtClean="0"/>
              <a:t> – Building a real-time application</a:t>
            </a:r>
          </a:p>
          <a:p>
            <a:pPr marL="517525" indent="-517525">
              <a:lnSpc>
                <a:spcPct val="114000"/>
              </a:lnSpc>
              <a:buFont typeface="+mj-lt"/>
              <a:buAutoNum type="arabicPeriod" startAt="8"/>
            </a:pP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Other Concepts </a:t>
            </a:r>
            <a:r>
              <a:rPr lang="en-US" sz="2400" noProof="1" smtClean="0"/>
              <a:t>– file upload, logging, etc.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15"/>
            </a:pP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Individual Project </a:t>
            </a:r>
            <a:r>
              <a:rPr lang="en-US" sz="2400" noProof="1" smtClean="0"/>
              <a:t>– Building a real application with ASP.NET </a:t>
            </a:r>
            <a:r>
              <a:rPr lang="en-US" sz="2400" dirty="0" smtClean="0"/>
              <a:t>Core, throughout the course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715597" cy="1110780"/>
          </a:xfrm>
        </p:spPr>
        <p:txBody>
          <a:bodyPr>
            <a:normAutofit/>
          </a:bodyPr>
          <a:lstStyle/>
          <a:p>
            <a:r>
              <a:rPr lang="en-US" dirty="0"/>
              <a:t>Course Program (2)</a:t>
            </a:r>
          </a:p>
        </p:txBody>
      </p:sp>
    </p:spTree>
    <p:extLst>
      <p:ext uri="{BB962C8B-B14F-4D97-AF65-F5344CB8AC3E}">
        <p14:creationId xmlns:p14="http://schemas.microsoft.com/office/powerpoint/2010/main" val="232306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84" y="1066800"/>
            <a:ext cx="4402000" cy="44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7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1096" y="1151121"/>
            <a:ext cx="11009399" cy="502107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Yordan Darakchiev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Programmer / .NET / Full-Stack / </a:t>
            </a:r>
            <a:br>
              <a:rPr lang="en-US" dirty="0"/>
            </a:br>
            <a:r>
              <a:rPr lang="en-US" dirty="0"/>
              <a:t>Web developer Trainer 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Various programming courses to beginners </a:t>
            </a:r>
            <a:br>
              <a:rPr lang="en-US" dirty="0"/>
            </a:br>
            <a:r>
              <a:rPr lang="en-US" dirty="0"/>
              <a:t>and experienced developers 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Scientific (and popular) lectures 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Scientist / Enthusiast 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MSc in </a:t>
            </a:r>
            <a:r>
              <a:rPr lang="en-US" dirty="0"/>
              <a:t>Astrophysics 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Overall nerd</a:t>
            </a:r>
            <a:endParaRPr lang="en-GB" sz="32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CCF89-0641-428B-8C76-C83F06FF7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12" y="1676400"/>
            <a:ext cx="3505200" cy="3505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45229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4889776"/>
            <a:ext cx="11125200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sz="4800" dirty="0"/>
              <a:t>C# Web Dev Basics: More Details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719034"/>
          </a:xfrm>
        </p:spPr>
        <p:txBody>
          <a:bodyPr/>
          <a:lstStyle/>
          <a:p>
            <a:r>
              <a:rPr lang="en-US" dirty="0"/>
              <a:t>Duration, Schedule, Languages, etc. </a:t>
            </a:r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111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Lessons</a:t>
            </a:r>
            <a:r>
              <a:rPr lang="en-US" sz="3600" dirty="0"/>
              <a:t>: </a:t>
            </a:r>
            <a:r>
              <a:rPr lang="en-US" sz="3600" dirty="0">
                <a:latin typeface="Consolas" panose="020B0609020204030204" pitchFamily="49" charset="0"/>
              </a:rPr>
              <a:t>~</a:t>
            </a:r>
            <a:r>
              <a:rPr lang="en-US" sz="3600" dirty="0" smtClean="0">
                <a:latin typeface="Consolas" panose="020B0609020204030204" pitchFamily="49" charset="0"/>
              </a:rPr>
              <a:t>50</a:t>
            </a:r>
            <a:r>
              <a:rPr lang="en-US" sz="3600" dirty="0" smtClean="0"/>
              <a:t> </a:t>
            </a:r>
            <a:r>
              <a:rPr lang="en-US" sz="3600" dirty="0"/>
              <a:t>hours (onsite + videos)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Practical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sz="3600" dirty="0"/>
              <a:t> (in class): </a:t>
            </a:r>
            <a:r>
              <a:rPr lang="en-US" sz="3600" dirty="0">
                <a:latin typeface="Consolas" panose="020B0609020204030204" pitchFamily="49" charset="0"/>
              </a:rPr>
              <a:t>~60</a:t>
            </a:r>
            <a:r>
              <a:rPr lang="en-US" sz="3600" dirty="0"/>
              <a:t> hours</a:t>
            </a:r>
          </a:p>
          <a:p>
            <a:pPr>
              <a:lnSpc>
                <a:spcPct val="120000"/>
              </a:lnSpc>
            </a:pPr>
            <a:r>
              <a:rPr lang="en-US" sz="3600" dirty="0" smtClean="0"/>
              <a:t>Project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preparation</a:t>
            </a:r>
            <a:r>
              <a:rPr lang="en-US" sz="3600" dirty="0"/>
              <a:t>: </a:t>
            </a:r>
            <a:r>
              <a:rPr lang="en-US" sz="3600" dirty="0" smtClean="0">
                <a:latin typeface="Consolas" panose="020B0609020204030204" pitchFamily="49" charset="0"/>
              </a:rPr>
              <a:t>0+</a:t>
            </a:r>
            <a:r>
              <a:rPr lang="en-US" sz="3600" dirty="0" smtClean="0"/>
              <a:t> </a:t>
            </a:r>
            <a:r>
              <a:rPr lang="en-US" sz="3600" dirty="0"/>
              <a:t>hours</a:t>
            </a:r>
          </a:p>
          <a:p>
            <a:pPr>
              <a:lnSpc>
                <a:spcPct val="120000"/>
              </a:lnSpc>
            </a:pP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Final project</a:t>
            </a:r>
            <a:r>
              <a:rPr lang="en-US" sz="3600" dirty="0" smtClean="0"/>
              <a:t>: </a:t>
            </a:r>
            <a:r>
              <a:rPr lang="en-US" sz="3600" dirty="0" smtClean="0">
                <a:latin typeface="Consolas" panose="020B0609020204030204" pitchFamily="49" charset="0"/>
              </a:rPr>
              <a:t>10+</a:t>
            </a:r>
            <a:r>
              <a:rPr lang="en-US" sz="3600" dirty="0" smtClean="0"/>
              <a:t> </a:t>
            </a:r>
            <a:r>
              <a:rPr lang="en-US" sz="3600" dirty="0"/>
              <a:t>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Schedule: </a:t>
            </a:r>
            <a:r>
              <a:rPr lang="en-US" sz="3600" dirty="0" smtClean="0"/>
              <a:t>2 July </a:t>
            </a:r>
            <a:r>
              <a:rPr lang="en-US" sz="3600" dirty="0"/>
              <a:t>– </a:t>
            </a:r>
            <a:r>
              <a:rPr lang="en-US" sz="3600" dirty="0" smtClean="0"/>
              <a:t>13 August </a:t>
            </a:r>
            <a:r>
              <a:rPr lang="en-US" sz="3600" dirty="0"/>
              <a:t>2018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Exam date: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26 August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2018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– C# Web Dev Basics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112" y="15240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412" y="4138611"/>
            <a:ext cx="3048000" cy="169625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77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 to Search in Internet &amp; Find Solutions!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2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0940" y="4572000"/>
            <a:ext cx="8709872" cy="820600"/>
          </a:xfrm>
        </p:spPr>
        <p:txBody>
          <a:bodyPr/>
          <a:lstStyle/>
          <a:p>
            <a:r>
              <a:rPr lang="en-US" dirty="0"/>
              <a:t>C# MVC Frameworks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9012" y="3962400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117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Individual Project</a:t>
            </a:r>
            <a:r>
              <a:rPr lang="en-US" sz="3600" dirty="0"/>
              <a:t> 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(exercises)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up to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</a:t>
            </a:r>
            <a:b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(onsite students only)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activities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</a:t>
            </a:r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1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web development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Implementing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web application</a:t>
            </a:r>
          </a:p>
          <a:p>
            <a:pPr lvl="2"/>
            <a:r>
              <a:rPr lang="en-US" dirty="0" smtClean="0"/>
              <a:t>Based on predefined requirements</a:t>
            </a:r>
          </a:p>
          <a:p>
            <a:pPr lvl="2"/>
            <a:r>
              <a:rPr lang="en-US" dirty="0" smtClean="0"/>
              <a:t>Applying best practices in</a:t>
            </a:r>
            <a:br>
              <a:rPr lang="en-US" dirty="0" smtClean="0"/>
            </a:br>
            <a:r>
              <a:rPr lang="en-US" dirty="0" smtClean="0"/>
              <a:t>software development</a:t>
            </a:r>
          </a:p>
          <a:p>
            <a:pPr lvl="1"/>
            <a:r>
              <a:rPr lang="en-US" dirty="0" smtClean="0"/>
              <a:t>On-site defense</a:t>
            </a:r>
          </a:p>
          <a:p>
            <a:pPr lvl="2"/>
            <a:r>
              <a:rPr lang="en-US" dirty="0" smtClean="0"/>
              <a:t>Present your project in a limited time</a:t>
            </a:r>
          </a:p>
          <a:p>
            <a:pPr lvl="3"/>
            <a:r>
              <a:rPr lang="en-US" dirty="0" smtClean="0"/>
              <a:t>10 minutes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MVC Frameworks: ASP.NET Core Exam</a:t>
            </a:r>
            <a:endParaRPr lang="en-US" dirty="0"/>
          </a:p>
        </p:txBody>
      </p:sp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6294" y="1424275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F26DBB-E434-4205-A286-348BDDD99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293" y="3837356"/>
            <a:ext cx="2725586" cy="272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9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8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Programming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every day!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lesson</a:t>
            </a:r>
            <a:r>
              <a:rPr lang="en-US" dirty="0"/>
              <a:t> is followed by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lecture</a:t>
            </a:r>
          </a:p>
          <a:p>
            <a:r>
              <a:rPr lang="en-US" dirty="0" smtClean="0"/>
              <a:t>Solutions </a:t>
            </a:r>
            <a:r>
              <a:rPr lang="en-US" dirty="0"/>
              <a:t>are submitted on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course page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54426" y="2743200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8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E5C56E79-DC66-4C6A-AE33-DBAC0F0D94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6303384"/>
                  </p:ext>
                </p:extLst>
              </p:nvPr>
            </p:nvGraphicFramePr>
            <p:xfrm>
              <a:off x="760412" y="1371600"/>
              <a:ext cx="3927510" cy="2209800"/>
            </p:xfrm>
            <a:graphic>
              <a:graphicData uri="http://schemas.microsoft.com/office/powerpoint/2016/slidezoom">
                <pslz:sldZm>
                  <pslz:sldZmObj sldId="448" cId="2736560200">
                    <pslz:zmPr id="{A86B32E1-1328-4261-9D18-DB686EB24840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27510" cy="2209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5C56E79-DC66-4C6A-AE33-DBAC0F0D94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0412" y="1371600"/>
                <a:ext cx="3927510" cy="2209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2A80DBC1-4549-4C5A-8501-18591406CA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4155946"/>
                  </p:ext>
                </p:extLst>
              </p:nvPr>
            </p:nvGraphicFramePr>
            <p:xfrm>
              <a:off x="7542212" y="1371600"/>
              <a:ext cx="3927510" cy="2209800"/>
            </p:xfrm>
            <a:graphic>
              <a:graphicData uri="http://schemas.microsoft.com/office/powerpoint/2016/slidezoom">
                <pslz:sldZm>
                  <pslz:sldZmObj sldId="408" cId="1616137784">
                    <pslz:zmPr id="{216FC813-199F-44EE-AA13-265E08FB5506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27510" cy="2209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A80DBC1-4549-4C5A-8501-18591406CA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42212" y="1371600"/>
                <a:ext cx="3927510" cy="2209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E4EA0ACF-0C53-44F6-BA20-DFD0426E38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578236"/>
                  </p:ext>
                </p:extLst>
              </p:nvPr>
            </p:nvGraphicFramePr>
            <p:xfrm>
              <a:off x="760412" y="3955002"/>
              <a:ext cx="3927510" cy="2209800"/>
            </p:xfrm>
            <a:graphic>
              <a:graphicData uri="http://schemas.microsoft.com/office/powerpoint/2016/slidezoom">
                <pslz:sldZm>
                  <pslz:sldZmObj sldId="418" cId="3994140533">
                    <pslz:zmPr id="{57FD14E6-E691-4913-BEBC-7F7BD53178DF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27510" cy="2209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4EA0ACF-0C53-44F6-BA20-DFD0426E38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0412" y="3955002"/>
                <a:ext cx="3927510" cy="2209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626E1F44-8CB0-4CDA-8F8B-13C74F6640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602889"/>
                  </p:ext>
                </p:extLst>
              </p:nvPr>
            </p:nvGraphicFramePr>
            <p:xfrm>
              <a:off x="7542212" y="3955002"/>
              <a:ext cx="3927510" cy="2209800"/>
            </p:xfrm>
            <a:graphic>
              <a:graphicData uri="http://schemas.microsoft.com/office/powerpoint/2016/slidezoom">
                <pslz:sldZm>
                  <pslz:sldZmObj sldId="412" cId="545220809">
                    <pslz:zmPr id="{8423F923-BE4A-4D13-950E-CE06CEA67B51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27510" cy="22098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626E1F44-8CB0-4CDA-8F8B-13C74F6640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42212" y="3955002"/>
                <a:ext cx="3927510" cy="22098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C# Web 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1812" y="1905000"/>
            <a:ext cx="9234600" cy="79432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https://softuni.bg/courses/asp-net-mvc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545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6333" y="1359834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5" y="517902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608011" y="3533762"/>
            <a:ext cx="9158401" cy="121952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7"/>
              </a:rPr>
              <a:t>https://softuni.bg/forum/categories/31/csharp-mvc-frameworks-asp-net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608012" y="5608793"/>
            <a:ext cx="9158400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https</a:t>
            </a:r>
            <a:r>
              <a:rPr lang="en-US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://facebook.com/groups/SoftUniCsharpWebMay2018/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037" y="3276600"/>
            <a:ext cx="5677887" cy="2951322"/>
          </a:xfrm>
          <a:prstGeom prst="rect">
            <a:avLst/>
          </a:prstGeom>
          <a:noFill/>
          <a:ln w="9525">
            <a:solidFill>
              <a:srgbClr val="FFFFFF">
                <a:alpha val="50196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738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Software</a:t>
            </a:r>
            <a:r>
              <a:rPr lang="en-US" dirty="0"/>
              <a:t> needed for this course: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Microsoft Windows (Win 10 / 8.1 / Win8 / Win7)</a:t>
            </a:r>
            <a:r>
              <a:rPr lang="bg-BG" dirty="0"/>
              <a:t> </a:t>
            </a:r>
            <a:r>
              <a:rPr lang="en-US" dirty="0"/>
              <a:t>or Mac or Linux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Visual Studio Community 2017</a:t>
            </a:r>
            <a:r>
              <a:rPr lang="en-US" dirty="0"/>
              <a:t> (a free version of VS 2017)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4"/>
              </a:rPr>
              <a:t>Microsoft SQL Server</a:t>
            </a:r>
            <a:r>
              <a:rPr lang="en-US" dirty="0"/>
              <a:t> (a free version of MSSQL Server)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Software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12" y="4724400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9F393C-CF9D-483C-9C0F-83D57BA8EB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4826907"/>
            <a:ext cx="4257675" cy="10763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17056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</a:t>
            </a:r>
          </a:p>
          <a:p>
            <a:pPr>
              <a:spcBef>
                <a:spcPts val="1200"/>
              </a:spcBef>
            </a:pPr>
            <a:r>
              <a:rPr lang="en-US" dirty="0"/>
              <a:t>Practical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/>
            <a:r>
              <a:rPr lang="en-US" dirty="0"/>
              <a:t>An Individual Project, build </a:t>
            </a:r>
            <a:br>
              <a:rPr lang="en-US" dirty="0"/>
            </a:br>
            <a:r>
              <a:rPr lang="en-US" dirty="0"/>
              <a:t>throughout the Course</a:t>
            </a:r>
          </a:p>
          <a:p>
            <a:pPr>
              <a:spcBef>
                <a:spcPts val="1200"/>
              </a:spcBef>
            </a:pPr>
            <a:r>
              <a:rPr lang="en-US" dirty="0"/>
              <a:t>Learning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/>
            <a:r>
              <a:rPr lang="en-US" dirty="0"/>
              <a:t>Slides, videos, software,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3074" name="Picture 2" descr="Image result for learning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379" y="4780003"/>
            <a:ext cx="1460406" cy="146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programm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761" y="4768042"/>
            <a:ext cx="1469642" cy="146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exam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116" y="2417069"/>
            <a:ext cx="1553899" cy="155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1505321"/>
            <a:ext cx="2209800" cy="1412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23412" y="2009345"/>
            <a:ext cx="2108746" cy="22821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73245D-7776-4EE2-B30B-2AA1BF9E97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52" y="1313126"/>
            <a:ext cx="2209800" cy="14120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B7F9CF-2763-49F2-9F08-7BD3926D6FA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25052" y="1817150"/>
            <a:ext cx="2108746" cy="22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https://softuni.bg/courses/csharp-web-development-basics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C# Web Dev Basics – Course 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696" y="4383734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389" y="1893199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67" y="2042468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67" y="3545115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08" y="3465923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10" y="2681690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941" y="1070149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97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2460522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3317993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905000"/>
            <a:ext cx="11804822" cy="32684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csharp-web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96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2" y="4639207"/>
            <a:ext cx="113538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C# MVC  Frameworks – ASP.NET Core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625176" y="5450050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817586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560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Web Module at </a:t>
            </a:r>
            <a:r>
              <a:rPr lang="en-US" noProof="1"/>
              <a:t>SoftUni</a:t>
            </a:r>
            <a:r>
              <a:rPr lang="en-US" dirty="0"/>
              <a:t> – Timeline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901962" y="2876044"/>
            <a:ext cx="5612428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prstClr val="black"/>
                </a:solidFill>
              </a:rPr>
              <a:t>C# MVC Frameworks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18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02-July-2018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Project Defense: 26-August-2018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1249" y="2876046"/>
            <a:ext cx="3297163" cy="3524754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C# Web Development Basics</a:t>
            </a:r>
            <a:endParaRPr lang="en-US" sz="16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Lessons</a:t>
            </a:r>
            <a:r>
              <a:rPr lang="bg-BG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+ </a:t>
            </a:r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exercises + exam</a:t>
            </a:r>
            <a:endParaRPr lang="bg-BG" sz="18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6</a:t>
            </a:r>
            <a:r>
              <a:rPr lang="bg-BG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weeks</a:t>
            </a:r>
            <a:r>
              <a:rPr lang="bg-BG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* </a:t>
            </a:r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4</a:t>
            </a:r>
            <a:r>
              <a:rPr lang="bg-BG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12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Start: 14-May-2018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Exam: 01-July-2018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75812" y="2876044"/>
            <a:ext cx="1905000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C# Web 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Last week of August 2018 &amp;</a:t>
            </a:r>
            <a:br>
              <a:rPr lang="en-US" sz="1800" dirty="0">
                <a:solidFill>
                  <a:prstClr val="black"/>
                </a:solidFill>
              </a:rPr>
            </a:br>
            <a:r>
              <a:rPr lang="en-US" sz="1800" dirty="0">
                <a:solidFill>
                  <a:prstClr val="black"/>
                </a:solidFill>
              </a:rPr>
              <a:t>First week of</a:t>
            </a:r>
            <a:br>
              <a:rPr lang="en-US" sz="1800" dirty="0">
                <a:solidFill>
                  <a:prstClr val="black"/>
                </a:solidFill>
              </a:rPr>
            </a:br>
            <a:r>
              <a:rPr lang="en-US" sz="1800" dirty="0">
                <a:solidFill>
                  <a:prstClr val="black"/>
                </a:solidFill>
              </a:rPr>
              <a:t>September 2018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574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14-May-2018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57337" y="1504890"/>
            <a:ext cx="1382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1-July-2018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896712" y="1504890"/>
            <a:ext cx="1505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August-2018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95314" y="2249541"/>
            <a:ext cx="1118549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11249" y="1990563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766426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083574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211461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64691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338626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466513" y="2123713"/>
            <a:ext cx="0" cy="266300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901962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279773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534952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596920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24808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85197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979859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415309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160670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037319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05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44" grpId="0" animBg="1"/>
      <p:bldP spid="4" grpId="0"/>
      <p:bldP spid="48" grpId="0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3" y="1295400"/>
            <a:ext cx="8610600" cy="533400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rgbClr val="F3BE60"/>
                </a:solidFill>
              </a:rPr>
              <a:t>C# MVC Frameworks </a:t>
            </a:r>
            <a:r>
              <a:rPr lang="en-US" dirty="0"/>
              <a:t>course provides</a:t>
            </a:r>
            <a:endParaRPr lang="bg-BG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In-depth </a:t>
            </a:r>
            <a:r>
              <a:rPr lang="en-US" dirty="0"/>
              <a:t>knowledge in the ASP.NET Core Framework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Knowledge for creating </a:t>
            </a:r>
            <a:r>
              <a:rPr lang="en-US" dirty="0" smtClean="0"/>
              <a:t>RESTful services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Architectural </a:t>
            </a:r>
            <a:r>
              <a:rPr lang="en-US" dirty="0" smtClean="0"/>
              <a:t>design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Best practices in modern ASP.NET Core </a:t>
            </a:r>
            <a:r>
              <a:rPr lang="en-US" dirty="0" smtClean="0"/>
              <a:t>applications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Deployment</a:t>
            </a: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6F7C16-ED72-45C1-BEE5-D7E7D70FD3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212" y="1646650"/>
            <a:ext cx="2946400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FDFF75-6CE3-42CA-A18A-B7B776A7E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423" y="4138428"/>
            <a:ext cx="2946400" cy="20256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019656"/>
            <a:ext cx="11804822" cy="5486035"/>
          </a:xfrm>
        </p:spPr>
        <p:txBody>
          <a:bodyPr>
            <a:noAutofit/>
          </a:bodyPr>
          <a:lstStyle/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Course Introduction </a:t>
            </a:r>
            <a:r>
              <a:rPr lang="en-US" sz="2800" dirty="0"/>
              <a:t>– Course Program, Trainers, Exams, Resources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ASP.NET Core Intro </a:t>
            </a:r>
            <a:r>
              <a:rPr lang="en-US" sz="2800" dirty="0"/>
              <a:t>–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smtClean="0"/>
              <a:t>Overview, setup, components, architecture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Razor Pages </a:t>
            </a:r>
            <a:r>
              <a:rPr lang="en-US" sz="2800" dirty="0" smtClean="0"/>
              <a:t>– a new look at an old concept</a:t>
            </a:r>
            <a:endParaRPr lang="en-US" sz="2800" dirty="0"/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MVC Essentials </a:t>
            </a:r>
            <a:r>
              <a:rPr lang="en-US" sz="2800" dirty="0"/>
              <a:t>– </a:t>
            </a:r>
            <a:r>
              <a:rPr lang="en-US" sz="2800" dirty="0" smtClean="0"/>
              <a:t>Routing</a:t>
            </a:r>
            <a:r>
              <a:rPr lang="en-US" sz="2800" dirty="0"/>
              <a:t>, </a:t>
            </a:r>
            <a:r>
              <a:rPr lang="en-US" sz="2800" dirty="0" smtClean="0"/>
              <a:t>controllers</a:t>
            </a:r>
            <a:r>
              <a:rPr lang="en-US" sz="2800" dirty="0"/>
              <a:t>, </a:t>
            </a:r>
            <a:r>
              <a:rPr lang="en-US" sz="2800" dirty="0" smtClean="0"/>
              <a:t>middlewares, Razor basics</a:t>
            </a:r>
            <a:endParaRPr lang="en-US" sz="2800" dirty="0"/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Razor Engine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800" dirty="0"/>
              <a:t>Advanced </a:t>
            </a:r>
            <a:r>
              <a:rPr lang="en-US" sz="2800" dirty="0" smtClean="0"/>
              <a:t>syntax</a:t>
            </a:r>
            <a:r>
              <a:rPr lang="en-US" sz="2800" dirty="0"/>
              <a:t>, </a:t>
            </a:r>
            <a:r>
              <a:rPr lang="en-US" sz="2800" dirty="0" smtClean="0"/>
              <a:t>controls and helpers, validation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Lifecycle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800" dirty="0" smtClean="0"/>
              <a:t>methods, built-in filters, custom </a:t>
            </a:r>
            <a:r>
              <a:rPr lang="en-US" sz="2800" dirty="0"/>
              <a:t>filters</a:t>
            </a:r>
          </a:p>
          <a:p>
            <a:pPr marL="517525" indent="-517525">
              <a:lnSpc>
                <a:spcPct val="12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Identity </a:t>
            </a:r>
            <a:r>
              <a:rPr lang="en-US" sz="2800" dirty="0"/>
              <a:t>– Authentication, </a:t>
            </a:r>
            <a:r>
              <a:rPr lang="en-US" sz="2800" dirty="0" smtClean="0"/>
              <a:t>roles</a:t>
            </a:r>
            <a:r>
              <a:rPr lang="en-US" sz="2800" dirty="0"/>
              <a:t>, Identity </a:t>
            </a:r>
            <a:r>
              <a:rPr lang="en-US" sz="2800" dirty="0" smtClean="0"/>
              <a:t>filters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Program</a:t>
            </a:r>
          </a:p>
        </p:txBody>
      </p:sp>
    </p:spTree>
    <p:extLst>
      <p:ext uri="{BB962C8B-B14F-4D97-AF65-F5344CB8AC3E}">
        <p14:creationId xmlns:p14="http://schemas.microsoft.com/office/powerpoint/2010/main" val="42034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380</TotalTime>
  <Words>857</Words>
  <Application>Microsoft Office PowerPoint</Application>
  <PresentationFormat>Custom</PresentationFormat>
  <Paragraphs>186</Paragraphs>
  <Slides>27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Consolas</vt:lpstr>
      <vt:lpstr>Wingdings</vt:lpstr>
      <vt:lpstr>Wingdings 2</vt:lpstr>
      <vt:lpstr>SoftUni 16x9</vt:lpstr>
      <vt:lpstr>C# MVC Frameworks – ASP.NET Core</vt:lpstr>
      <vt:lpstr>Table of Contents</vt:lpstr>
      <vt:lpstr>SoftUni Diamond Partners</vt:lpstr>
      <vt:lpstr>SoftUni Diamond Partners</vt:lpstr>
      <vt:lpstr>Questions</vt:lpstr>
      <vt:lpstr>C# MVC  Frameworks – ASP.NET Core</vt:lpstr>
      <vt:lpstr>C# Web Module at SoftUni – Timeline</vt:lpstr>
      <vt:lpstr>Course Objectives</vt:lpstr>
      <vt:lpstr>Course Program</vt:lpstr>
      <vt:lpstr>Course Program (2)</vt:lpstr>
      <vt:lpstr>The Trainers Team</vt:lpstr>
      <vt:lpstr>Trainers Team</vt:lpstr>
      <vt:lpstr>C# Web Dev Basics: More Details </vt:lpstr>
      <vt:lpstr>Training Duration – C# Web Dev Basics</vt:lpstr>
      <vt:lpstr>Learn to Search in Internet &amp; Find Solutions!</vt:lpstr>
      <vt:lpstr>C# MVC Frameworks</vt:lpstr>
      <vt:lpstr>Scoring System</vt:lpstr>
      <vt:lpstr>C# MVC Frameworks: ASP.NET Core Exam</vt:lpstr>
      <vt:lpstr>Homework Assignments</vt:lpstr>
      <vt:lpstr>Resources</vt:lpstr>
      <vt:lpstr>C# Web Course Web Site, Forum and FB Group</vt:lpstr>
      <vt:lpstr>Software University Learning System (SULS)</vt:lpstr>
      <vt:lpstr>Required Software</vt:lpstr>
      <vt:lpstr>Summary</vt:lpstr>
      <vt:lpstr>C# Web Dev Basics – Course Introduction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Yordan Darakchiev</cp:lastModifiedBy>
  <cp:revision>147</cp:revision>
  <dcterms:created xsi:type="dcterms:W3CDTF">2014-01-02T17:00:34Z</dcterms:created>
  <dcterms:modified xsi:type="dcterms:W3CDTF">2018-07-02T10:37:00Z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